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Helvetica Neue"/>
      <p:regular r:id="rId45"/>
      <p:bold r:id="rId46"/>
      <p:italic r:id="rId47"/>
      <p:boldItalic r:id="rId48"/>
    </p:embeddedFont>
    <p:embeddedFont>
      <p:font typeface="Spectral"/>
      <p:regular r:id="rId49"/>
      <p:bold r:id="rId50"/>
      <p:italic r:id="rId51"/>
      <p:boldItalic r:id="rId52"/>
    </p:embeddedFont>
    <p:embeddedFont>
      <p:font typeface="Spectral Light"/>
      <p:regular r:id="rId53"/>
      <p:bold r:id="rId54"/>
      <p:italic r:id="rId55"/>
      <p:boldItalic r:id="rId56"/>
    </p:embeddedFont>
    <p:embeddedFont>
      <p:font typeface="Helvetica Neue Light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HelveticaNeue-bold.fntdata"/><Relationship Id="rId45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boldItalic.fntdata"/><Relationship Id="rId47" Type="http://schemas.openxmlformats.org/officeDocument/2006/relationships/font" Target="fonts/HelveticaNeue-italic.fntdata"/><Relationship Id="rId49" Type="http://schemas.openxmlformats.org/officeDocument/2006/relationships/font" Target="fonts/Spectral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Ligh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pectral-italic.fntdata"/><Relationship Id="rId50" Type="http://schemas.openxmlformats.org/officeDocument/2006/relationships/font" Target="fonts/Spectral-bold.fntdata"/><Relationship Id="rId53" Type="http://schemas.openxmlformats.org/officeDocument/2006/relationships/font" Target="fonts/SpectralLight-regular.fntdata"/><Relationship Id="rId52" Type="http://schemas.openxmlformats.org/officeDocument/2006/relationships/font" Target="fonts/Spectral-boldItalic.fntdata"/><Relationship Id="rId11" Type="http://schemas.openxmlformats.org/officeDocument/2006/relationships/slide" Target="slides/slide6.xml"/><Relationship Id="rId55" Type="http://schemas.openxmlformats.org/officeDocument/2006/relationships/font" Target="fonts/SpectralLight-italic.fntdata"/><Relationship Id="rId10" Type="http://schemas.openxmlformats.org/officeDocument/2006/relationships/slide" Target="slides/slide5.xml"/><Relationship Id="rId54" Type="http://schemas.openxmlformats.org/officeDocument/2006/relationships/font" Target="fonts/SpectralLight-bold.fntdata"/><Relationship Id="rId13" Type="http://schemas.openxmlformats.org/officeDocument/2006/relationships/slide" Target="slides/slide8.xml"/><Relationship Id="rId57" Type="http://schemas.openxmlformats.org/officeDocument/2006/relationships/font" Target="fonts/HelveticaNeueLight-regular.fntdata"/><Relationship Id="rId12" Type="http://schemas.openxmlformats.org/officeDocument/2006/relationships/slide" Target="slides/slide7.xml"/><Relationship Id="rId56" Type="http://schemas.openxmlformats.org/officeDocument/2006/relationships/font" Target="fonts/SpectralLight-boldItalic.fntdata"/><Relationship Id="rId15" Type="http://schemas.openxmlformats.org/officeDocument/2006/relationships/slide" Target="slides/slide10.xml"/><Relationship Id="rId59" Type="http://schemas.openxmlformats.org/officeDocument/2006/relationships/font" Target="fonts/HelveticaNeueLight-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27334d86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27334d86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27334d86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d27334d86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058a351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058a351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27334d86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d27334d86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028d9f74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028d9f74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028d9f74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7028d9f74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d27334d86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d27334d86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27334d86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27334d86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27334d86a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d27334d86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27334d86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d27334d86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17a63a7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17a63a7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27334d86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d27334d86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27334d86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d27334d86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27334d86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d27334d86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27334d86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27334d86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d27334d86a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d27334d86a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d27334d86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d27334d86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27334d86a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d27334d86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27334d86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d27334d86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27334d86a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d27334d86a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d27334d86a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d27334d86a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d27334d8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d27334d8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d27334d86a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d27334d86a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7058a351d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7058a351d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7058a351d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7058a351d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058a351d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7058a351d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7058a351d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7058a351d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7058a351d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7058a351d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7058a351d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7058a351d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bf40d7216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bf40d7216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Holt, Sample B, Q2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 cm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7007d16d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7007d16d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Holt, Sample C, pp. 380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2.00 x 10</a:t>
            </a:r>
            <a:r>
              <a:rPr baseline="30000" lang="en"/>
              <a:t>4</a:t>
            </a:r>
            <a:r>
              <a:rPr lang="en"/>
              <a:t> N/m each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d27334d86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d27334d86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Holt, Sample D, p. 387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Wavelength = 1.31 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27334d86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27334d86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d27334d86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d27334d86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27334d86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27334d86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27334d86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27334d86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27334d86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27334d86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27334d86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27334d86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403200"/>
            <a:ext cx="84582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pectral"/>
              <a:buNone/>
              <a:defRPr sz="2400">
                <a:latin typeface="Spectral"/>
                <a:ea typeface="Spectral"/>
                <a:cs typeface="Spectral"/>
                <a:sym typeface="Spectr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00150" y="3695651"/>
            <a:ext cx="49362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  <a:defRPr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hyperlink" Target="http://drive.google.com/file/d/14QSNMQBkYrC_4LzV2_MofQWMqFIKg-vX/view" TargetMode="External"/><Relationship Id="rId5" Type="http://schemas.openxmlformats.org/officeDocument/2006/relationships/image" Target="../media/image1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Harmonics and Waves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regular, repeating motion be described with waves?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Simple Pendulum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35" name="Google Shape;135;p22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2"/>
          <p:cNvSpPr txBox="1"/>
          <p:nvPr/>
        </p:nvSpPr>
        <p:spPr>
          <a:xfrm>
            <a:off x="343000" y="933675"/>
            <a:ext cx="546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When friction is present, the motion is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damped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311700" y="1794450"/>
            <a:ext cx="51693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maximum displacement of the pendulum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decreases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with time, mechanical energy is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eventually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transformed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into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thermal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energy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(friction)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100" y="1350075"/>
            <a:ext cx="3344899" cy="309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Simple Pendulum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44" name="Google Shape;144;p23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3"/>
          <p:cNvSpPr txBox="1"/>
          <p:nvPr/>
        </p:nvSpPr>
        <p:spPr>
          <a:xfrm>
            <a:off x="343000" y="933675"/>
            <a:ext cx="848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 simple pendulum with length </a:t>
            </a:r>
            <a:r>
              <a:rPr i="1"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approximates SHM if the amplitude is small and friction is negligible (when displacement angles are below 15°)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343000" y="1772500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For small amplitudes, its period of a pendulum is given by: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343000" y="4411700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Note that the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period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depends only on length, not the mass or “bob”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{&quot;backgroundColorModified&quot;:false,&quot;font&quot;:{&quot;size&quot;:22,&quot;color&quot;:&quot;#000000&quot;,&quot;family&quot;:&quot;Spectral;300&quot;},&quot;code&quot;:&quot;$$T=2\\pi{\\sqrt[]{\\frac{l}{a_{g}}}}$$&quot;,&quot;backgroundColor&quot;:&quot;#ffffff&quot;,&quot;id&quot;:&quot;4&quot;,&quot;aid&quot;:null,&quot;type&quot;:&quot;$$&quot;,&quot;ts&quot;:1714939950977,&quot;cs&quot;:&quot;cm+XwKV/gsFP9DZcjAedaw==&quot;,&quot;size&quot;:{&quot;width&quot;:162.95013123359578,&quot;height&quot;:88.88188976377954}}"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50" y="2534100"/>
            <a:ext cx="1552100" cy="8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/>
          <p:nvPr/>
        </p:nvSpPr>
        <p:spPr>
          <a:xfrm>
            <a:off x="3062450" y="2927950"/>
            <a:ext cx="3250500" cy="1123200"/>
          </a:xfrm>
          <a:prstGeom prst="wedgeRectCallout">
            <a:avLst>
              <a:gd fmla="val -83987" name="adj1"/>
              <a:gd fmla="val -66682" name="adj2"/>
            </a:avLst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pectral Light"/>
                <a:ea typeface="Spectral Light"/>
                <a:cs typeface="Spectral Light"/>
                <a:sym typeface="Spectral Light"/>
              </a:rPr>
              <a:t>This is the </a:t>
            </a:r>
            <a:r>
              <a:rPr i="1" lang="en" sz="1700">
                <a:latin typeface="Spectral Light"/>
                <a:ea typeface="Spectral Light"/>
                <a:cs typeface="Spectral Light"/>
                <a:sym typeface="Spectral Light"/>
              </a:rPr>
              <a:t>length</a:t>
            </a:r>
            <a:r>
              <a:rPr lang="en" sz="1700">
                <a:latin typeface="Spectral Light"/>
                <a:ea typeface="Spectral Light"/>
                <a:cs typeface="Spectral Light"/>
                <a:sym typeface="Spectral Light"/>
              </a:rPr>
              <a:t> of the pendulum</a:t>
            </a:r>
            <a:endParaRPr sz="1600"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4">
            <a:alphaModFix/>
          </a:blip>
          <a:srcRect b="0" l="0" r="49272" t="0"/>
          <a:stretch/>
        </p:blipFill>
        <p:spPr>
          <a:xfrm>
            <a:off x="6789700" y="1884100"/>
            <a:ext cx="1320658" cy="24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769" y="1170125"/>
            <a:ext cx="501246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Measures of SHM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57" name="Google Shape;157;p24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Wave Motions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63" name="Google Shape;163;p25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5"/>
          <p:cNvSpPr txBox="1"/>
          <p:nvPr/>
        </p:nvSpPr>
        <p:spPr>
          <a:xfrm>
            <a:off x="266800" y="1009875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 wave is the motion of a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disturbance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266800" y="1416217"/>
            <a:ext cx="848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Most waves require a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medium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or material through which the disturbance travels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266800" y="4081558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Waves that require a medium are called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mechanical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waves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266800" y="4487900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Waves that do not require a medium are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electromagnetic waves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025" y="2186625"/>
            <a:ext cx="5693837" cy="18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403200"/>
            <a:ext cx="84582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Particles in Waves</a:t>
            </a:r>
            <a:endParaRPr/>
          </a:p>
        </p:txBody>
      </p:sp>
      <p:cxnSp>
        <p:nvCxnSpPr>
          <p:cNvPr id="174" name="Google Shape;174;p26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" y="1752600"/>
            <a:ext cx="8572500" cy="250317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266800" y="982700"/>
            <a:ext cx="848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Particles the medium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oscillate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tracing a returning path but </a:t>
            </a:r>
            <a:r>
              <a:rPr i="1"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not traveling with the wave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190600" y="4335500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As the wave passes,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particles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return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to their original positions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403200"/>
            <a:ext cx="84582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Particles in Waves</a:t>
            </a:r>
            <a:endParaRPr/>
          </a:p>
        </p:txBody>
      </p:sp>
      <p:cxnSp>
        <p:nvCxnSpPr>
          <p:cNvPr id="183" name="Google Shape;183;p27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4" name="Google Shape;18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990600"/>
            <a:ext cx="857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>
            <a:off x="190600" y="3649700"/>
            <a:ext cx="848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Particles the medium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oscillate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tracing a returning path but </a:t>
            </a:r>
            <a:r>
              <a:rPr i="1"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not traveling with the wave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Transverse and Longitudinal Waves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91" name="Google Shape;191;p28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8"/>
          <p:cNvSpPr txBox="1"/>
          <p:nvPr/>
        </p:nvSpPr>
        <p:spPr>
          <a:xfrm>
            <a:off x="266800" y="1187617"/>
            <a:ext cx="84840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Transverse waves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are waves where the particles move perpendicular to the wave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Example: dropping a pebble in a pond moves the water up and down, but the waves radiate outward laterally (to the sides)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266800" y="3659617"/>
            <a:ext cx="8484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Longitudinal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waves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are waves that travel parallel to the wave motion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Example: compressing and releasing a spring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Creating Waves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99" name="Google Shape;199;p29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9"/>
          <p:cNvSpPr txBox="1"/>
          <p:nvPr/>
        </p:nvSpPr>
        <p:spPr>
          <a:xfrm>
            <a:off x="266800" y="1009875"/>
            <a:ext cx="848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Vibrating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objects act as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sources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of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waves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that travel outward from the source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266800" y="1949617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Examples include waves in water or a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string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or cord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2" name="Google Shape;202;p29" title="Wave Frequency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075" y="2571742"/>
            <a:ext cx="474345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Wave Motions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08" name="Google Shape;208;p30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30"/>
          <p:cNvSpPr txBox="1"/>
          <p:nvPr/>
        </p:nvSpPr>
        <p:spPr>
          <a:xfrm>
            <a:off x="266800" y="1009875"/>
            <a:ext cx="848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rate at which waves transfer energy depends on the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amplitude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at which the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particles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in the medium vibrate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266800" y="1949617"/>
            <a:ext cx="848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For mechanical waves, the energy transferred is proportional to the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square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of the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amplitude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266800" y="3243358"/>
            <a:ext cx="848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When the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amplitude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of a wave is doubled, its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energy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increases by a factor of four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Creating Waves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17" name="Google Shape;217;p31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1"/>
          <p:cNvSpPr txBox="1"/>
          <p:nvPr/>
        </p:nvSpPr>
        <p:spPr>
          <a:xfrm>
            <a:off x="266800" y="1162275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 pulse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is a single wave traveling through a medium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925" y="1965650"/>
            <a:ext cx="6339382" cy="17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03200"/>
            <a:ext cx="84582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42026"/>
            <a:ext cx="4936200" cy="23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Simple Harmonic Motion and Springs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Simple Pendula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Energy in Harmonic Oscillators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Sine functions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>
                <a:solidFill>
                  <a:schemeClr val="dk1"/>
                </a:solidFill>
              </a:rPr>
              <a:t>Wave Motions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2" name="Google Shape;62;p14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Creating Waves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25" name="Google Shape;225;p32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87" y="1462525"/>
            <a:ext cx="7876826" cy="336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Creating Waves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32" name="Google Shape;232;p33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33"/>
          <p:cNvSpPr txBox="1"/>
          <p:nvPr/>
        </p:nvSpPr>
        <p:spPr>
          <a:xfrm>
            <a:off x="298800" y="1132717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Sine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waves describe particles vibrating within harmonic motion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825" y="1900575"/>
            <a:ext cx="7316601" cy="24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330000" y="4237250"/>
            <a:ext cx="848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288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Wavelength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(λ) -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distance a wave travels in one cycle or</a:t>
            </a:r>
            <a:b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distance between crests or troughs on a wave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6" name="Google Shape;236;p33"/>
          <p:cNvSpPr txBox="1"/>
          <p:nvPr/>
        </p:nvSpPr>
        <p:spPr>
          <a:xfrm>
            <a:off x="330000" y="1625317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trigonometric function y = sin x produces the curve when plotted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Modeling</a:t>
            </a:r>
            <a:r>
              <a:rPr lang="en">
                <a:latin typeface="Spectral"/>
                <a:ea typeface="Spectral"/>
                <a:cs typeface="Spectral"/>
                <a:sym typeface="Spectral"/>
              </a:rPr>
              <a:t> Waves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42" name="Google Shape;242;p34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34"/>
          <p:cNvSpPr txBox="1"/>
          <p:nvPr/>
        </p:nvSpPr>
        <p:spPr>
          <a:xfrm>
            <a:off x="298800" y="1132725"/>
            <a:ext cx="4576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857250" lvl="0" marL="800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Crest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- the highest point above the equilibrium position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 rotWithShape="1">
          <a:blip r:embed="rId3">
            <a:alphaModFix/>
          </a:blip>
          <a:srcRect b="0" l="48159" r="0" t="0"/>
          <a:stretch/>
        </p:blipFill>
        <p:spPr>
          <a:xfrm>
            <a:off x="4976900" y="1015725"/>
            <a:ext cx="3792951" cy="24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 txBox="1"/>
          <p:nvPr/>
        </p:nvSpPr>
        <p:spPr>
          <a:xfrm>
            <a:off x="298800" y="2286500"/>
            <a:ext cx="4576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857250" lvl="0" marL="800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Trough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- the lowest point below the equilibrium position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Moving </a:t>
            </a:r>
            <a:r>
              <a:rPr lang="en">
                <a:latin typeface="Spectral"/>
                <a:ea typeface="Spectral"/>
                <a:cs typeface="Spectral"/>
                <a:sym typeface="Spectral"/>
              </a:rPr>
              <a:t>Waves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51" name="Google Shape;251;p35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5"/>
          <p:cNvSpPr txBox="1"/>
          <p:nvPr/>
        </p:nvSpPr>
        <p:spPr>
          <a:xfrm>
            <a:off x="298800" y="1132717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 traveling wave can be represented mathematically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330000" y="2731700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288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velocity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of a wave is its wavelength divided by its period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254" name="Google Shape;254;p35"/>
          <p:cNvGrpSpPr/>
          <p:nvPr/>
        </p:nvGrpSpPr>
        <p:grpSpPr>
          <a:xfrm>
            <a:off x="496425" y="1824375"/>
            <a:ext cx="4913363" cy="615600"/>
            <a:chOff x="496425" y="1824375"/>
            <a:chExt cx="4913363" cy="615600"/>
          </a:xfrm>
        </p:grpSpPr>
        <p:pic>
          <p:nvPicPr>
            <p:cNvPr descr="{&quot;id&quot;:&quot;5&quot;,&quot;font&quot;:{&quot;family&quot;:&quot;Spectral;300&quot;,&quot;color&quot;:&quot;#000000&quot;,&quot;size&quot;:12},&quot;backgroundColor&quot;:&quot;#ffffff&quot;,&quot;aid&quot;:null,&quot;type&quot;:&quot;$$&quot;,&quot;code&quot;:&quot;$$v_{particle}=\\frac{\\Delta x}{\\Delta t}\\,$$&quot;,&quot;ts&quot;:1714750968295,&quot;cs&quot;:&quot;vjdZOz6WZgqSbOkRQfn4WQ==&quot;,&quot;size&quot;:{&quot;width&quot;:96,&quot;height&quot;:33}}" id="255" name="Google Shape;255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95650" y="1824375"/>
              <a:ext cx="1790836" cy="61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35"/>
            <p:cNvSpPr txBox="1"/>
            <p:nvPr/>
          </p:nvSpPr>
          <p:spPr>
            <a:xfrm>
              <a:off x="496425" y="1824375"/>
              <a:ext cx="346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0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If </a:t>
              </a:r>
              <a:endParaRPr sz="20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57" name="Google Shape;257;p35"/>
            <p:cNvSpPr txBox="1"/>
            <p:nvPr/>
          </p:nvSpPr>
          <p:spPr>
            <a:xfrm>
              <a:off x="3139050" y="1885875"/>
              <a:ext cx="761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0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then </a:t>
              </a:r>
              <a:endParaRPr sz="20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descr="{&quot;type&quot;:&quot;$$&quot;,&quot;code&quot;:&quot;$$v_{wave}=\\,\\frac{\\lambda}{T}$$&quot;,&quot;id&quot;:&quot;6&quot;,&quot;backgroundColorModified&quot;:false,&quot;aid&quot;:null,&quot;font&quot;:{&quot;size&quot;:12,&quot;color&quot;:&quot;#000000&quot;,&quot;family&quot;:&quot;Spectral;300&quot;},&quot;backgroundColor&quot;:&quot;#ffffff&quot;,&quot;ts&quot;:1714751003927,&quot;cs&quot;:&quot;vcK73n99dn2vgpkWt0ecwA==&quot;,&quot;size&quot;:{&quot;width&quot;:73,&quot;height&quot;:32}}" id="258" name="Google Shape;258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05450" y="1824375"/>
              <a:ext cx="1404338" cy="615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35"/>
          <p:cNvGrpSpPr/>
          <p:nvPr/>
        </p:nvGrpSpPr>
        <p:grpSpPr>
          <a:xfrm>
            <a:off x="400150" y="3400063"/>
            <a:ext cx="6190831" cy="797413"/>
            <a:chOff x="400150" y="3400063"/>
            <a:chExt cx="6190831" cy="797413"/>
          </a:xfrm>
        </p:grpSpPr>
        <p:sp>
          <p:nvSpPr>
            <p:cNvPr id="260" name="Google Shape;260;p35"/>
            <p:cNvSpPr txBox="1"/>
            <p:nvPr/>
          </p:nvSpPr>
          <p:spPr>
            <a:xfrm>
              <a:off x="400150" y="3516025"/>
              <a:ext cx="1338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0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And since</a:t>
              </a:r>
              <a:endParaRPr sz="20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61" name="Google Shape;261;p35"/>
            <p:cNvSpPr txBox="1"/>
            <p:nvPr/>
          </p:nvSpPr>
          <p:spPr>
            <a:xfrm>
              <a:off x="3097113" y="3516025"/>
              <a:ext cx="761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0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then </a:t>
              </a:r>
              <a:endParaRPr sz="20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descr="{&quot;backgroundColor&quot;:&quot;#ffffff&quot;,&quot;backgroundColorModified&quot;:false,&quot;font&quot;:{&quot;color&quot;:&quot;#000000&quot;,&quot;size&quot;:12,&quot;family&quot;:&quot;Spectral;300&quot;},&quot;id&quot;:&quot;7&quot;,&quot;aid&quot;:null,&quot;code&quot;:&quot;$$f\\,=\\,\\frac{1}{T}$$&quot;,&quot;type&quot;:&quot;$$&quot;,&quot;ts&quot;:1714751064103,&quot;cs&quot;:&quot;S2QIee3K8vivcj6CxvydxQ==&quot;,&quot;size&quot;:{&quot;width&quot;:50,&quot;height&quot;:32}}" id="262" name="Google Shape;262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39050" y="3400063"/>
              <a:ext cx="1154700" cy="72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id&quot;:&quot;8&quot;,&quot;code&quot;:&quot;$$v=\\frac{\\lambda}{T}=f\\cdot\\lambda$$&quot;,&quot;aid&quot;:null,&quot;backgroundColorModified&quot;:false,&quot;font&quot;:{&quot;size&quot;:12,&quot;color&quot;:&quot;#000000&quot;,&quot;family&quot;:&quot;Spectral;300&quot;},&quot;type&quot;:&quot;$$&quot;,&quot;backgroundColor&quot;:&quot;#ffffff&quot;,&quot;ts&quot;:1714751105731,&quot;cs&quot;:&quot;jyZn/vsaDb5MgPMcU8D9mA==&quot;,&quot;size&quot;:{&quot;width&quot;:98,&quot;height&quot;:32}}" id="263" name="Google Shape;263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24025" y="3400075"/>
              <a:ext cx="2466956" cy="797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Interacting</a:t>
            </a:r>
            <a:r>
              <a:rPr lang="en">
                <a:latin typeface="Spectral"/>
                <a:ea typeface="Spectral"/>
                <a:cs typeface="Spectral"/>
                <a:sym typeface="Spectral"/>
              </a:rPr>
              <a:t> Waves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69" name="Google Shape;269;p36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6"/>
          <p:cNvSpPr txBox="1"/>
          <p:nvPr/>
        </p:nvSpPr>
        <p:spPr>
          <a:xfrm>
            <a:off x="311692" y="3242478"/>
            <a:ext cx="509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775" y="1571800"/>
            <a:ext cx="2822159" cy="281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6"/>
          <p:cNvSpPr txBox="1"/>
          <p:nvPr/>
        </p:nvSpPr>
        <p:spPr>
          <a:xfrm>
            <a:off x="135800" y="2903925"/>
            <a:ext cx="5272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waves interact to form an </a:t>
            </a: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interference pattern</a:t>
            </a:r>
            <a:endParaRPr sz="1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3" name="Google Shape;273;p36"/>
          <p:cNvSpPr txBox="1"/>
          <p:nvPr/>
        </p:nvSpPr>
        <p:spPr>
          <a:xfrm>
            <a:off x="135800" y="1555725"/>
            <a:ext cx="533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 waves move </a:t>
            </a: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outward</a:t>
            </a: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from their respective sources, they pass through one another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Colliding</a:t>
            </a:r>
            <a:r>
              <a:rPr lang="en">
                <a:latin typeface="Spectral"/>
                <a:ea typeface="Spectral"/>
                <a:cs typeface="Spectral"/>
                <a:sym typeface="Spectral"/>
              </a:rPr>
              <a:t> Waves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79" name="Google Shape;279;p37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7"/>
          <p:cNvSpPr txBox="1"/>
          <p:nvPr/>
        </p:nvSpPr>
        <p:spPr>
          <a:xfrm>
            <a:off x="298800" y="1132717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When waves come together, they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do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not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collide as particles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330000" y="1893500"/>
            <a:ext cx="848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Because mechanical waves are not matter, only its displacement,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waves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can occupy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the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 same space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at the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same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time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343000" y="3270550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Superposition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is the combination of two overlapping waves at once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Colliding Waves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88" name="Google Shape;288;p38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38"/>
          <p:cNvSpPr txBox="1"/>
          <p:nvPr/>
        </p:nvSpPr>
        <p:spPr>
          <a:xfrm>
            <a:off x="285850" y="1132717"/>
            <a:ext cx="848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At each point in the wave, the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displacements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of the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particles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due to each wave are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38"/>
          <p:cNvSpPr txBox="1"/>
          <p:nvPr/>
        </p:nvSpPr>
        <p:spPr>
          <a:xfrm>
            <a:off x="285850" y="2304144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resulting sum is the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displacement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of the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resultant wave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343000" y="3121572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Displacements in the same direction produce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constructive interference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343000" y="3939000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Displacements in opposite directions produce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destructive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 interference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Colliding Waves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98" name="Google Shape;298;p39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9"/>
          <p:cNvSpPr txBox="1"/>
          <p:nvPr/>
        </p:nvSpPr>
        <p:spPr>
          <a:xfrm>
            <a:off x="343000" y="1064172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Displacements in the same direction produce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constructive interference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025" y="1709172"/>
            <a:ext cx="3626986" cy="2077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 title="constructive interference wave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961" y="1781622"/>
            <a:ext cx="3702346" cy="2077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Colliding Waves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307" name="Google Shape;307;p40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40"/>
          <p:cNvSpPr txBox="1"/>
          <p:nvPr/>
        </p:nvSpPr>
        <p:spPr>
          <a:xfrm>
            <a:off x="298800" y="1018800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Displacements in opposite directions produce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destructive interference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9" name="Google Shape;3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50" y="1596525"/>
            <a:ext cx="4917550" cy="28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300" y="1740000"/>
            <a:ext cx="287655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0"/>
          <p:cNvSpPr txBox="1"/>
          <p:nvPr/>
        </p:nvSpPr>
        <p:spPr>
          <a:xfrm>
            <a:off x="5498625" y="3536725"/>
            <a:ext cx="3629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Resultant displacement at each point is zero; pulses cancel each other out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After collision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317" name="Google Shape;317;p41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41"/>
          <p:cNvSpPr txBox="1"/>
          <p:nvPr/>
        </p:nvSpPr>
        <p:spPr>
          <a:xfrm>
            <a:off x="298800" y="1132717"/>
            <a:ext cx="8484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After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the two pulses pass through each other, each pulse has the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same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shape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it did before the waves met, and is still traveling in the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same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direction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" name="Google Shape;319;p41"/>
          <p:cNvSpPr txBox="1"/>
          <p:nvPr/>
        </p:nvSpPr>
        <p:spPr>
          <a:xfrm>
            <a:off x="298800" y="2391425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This is true for sound waves, water waves, light waves, and many others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0" name="Google Shape;320;p41"/>
          <p:cNvSpPr txBox="1"/>
          <p:nvPr/>
        </p:nvSpPr>
        <p:spPr>
          <a:xfrm>
            <a:off x="323950" y="3088550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Waves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maintain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their own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characteristics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after interference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Harmonics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68" name="Google Shape;68;p15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5"/>
          <p:cNvSpPr txBox="1"/>
          <p:nvPr/>
        </p:nvSpPr>
        <p:spPr>
          <a:xfrm>
            <a:off x="343000" y="933675"/>
            <a:ext cx="8484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Many objects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oscillate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- an object on the end of a spring, a pendulum, a tuning fork, electrons in atoms and molecules, and the molecules themselves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343000" y="2148450"/>
            <a:ext cx="848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When an object vibrates or oscillates back and forth, over the same path, each oscillation taking the same amount of time, the motion is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periodic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After collision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326" name="Google Shape;326;p42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7" name="Google Shape;3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225" y="1018800"/>
            <a:ext cx="3657674" cy="34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50" y="2009400"/>
            <a:ext cx="5021676" cy="173847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2"/>
          <p:cNvSpPr txBox="1"/>
          <p:nvPr/>
        </p:nvSpPr>
        <p:spPr>
          <a:xfrm>
            <a:off x="90075" y="1440600"/>
            <a:ext cx="161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Constructive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42"/>
          <p:cNvSpPr txBox="1"/>
          <p:nvPr/>
        </p:nvSpPr>
        <p:spPr>
          <a:xfrm>
            <a:off x="1794688" y="1440600"/>
            <a:ext cx="161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Destructive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" name="Google Shape;331;p42"/>
          <p:cNvSpPr txBox="1"/>
          <p:nvPr/>
        </p:nvSpPr>
        <p:spPr>
          <a:xfrm>
            <a:off x="3547288" y="1440600"/>
            <a:ext cx="161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Partial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Reflection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337" name="Google Shape;337;p43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43"/>
          <p:cNvSpPr txBox="1"/>
          <p:nvPr/>
        </p:nvSpPr>
        <p:spPr>
          <a:xfrm>
            <a:off x="298800" y="1056517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When a pulse reaches a boundary, two changes can occur: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9" name="Google Shape;339;p43"/>
          <p:cNvSpPr txBox="1"/>
          <p:nvPr/>
        </p:nvSpPr>
        <p:spPr>
          <a:xfrm>
            <a:off x="298800" y="1705625"/>
            <a:ext cx="5187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If it is a free boundary, the wave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reflects</a:t>
            </a:r>
            <a:r>
              <a:rPr b="1" i="1" lang="en" sz="20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changing direction and maintaining its amplitude and orientation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0" name="Google Shape;340;p43"/>
          <p:cNvPicPr preferRelativeResize="0"/>
          <p:nvPr/>
        </p:nvPicPr>
        <p:blipFill rotWithShape="1">
          <a:blip r:embed="rId3">
            <a:alphaModFix/>
          </a:blip>
          <a:srcRect b="0" l="0" r="48261" t="0"/>
          <a:stretch/>
        </p:blipFill>
        <p:spPr>
          <a:xfrm>
            <a:off x="5486400" y="1625325"/>
            <a:ext cx="2412850" cy="33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Reflection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346" name="Google Shape;346;p44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44"/>
          <p:cNvSpPr txBox="1"/>
          <p:nvPr/>
        </p:nvSpPr>
        <p:spPr>
          <a:xfrm>
            <a:off x="298800" y="1056517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When a pulse reaches a boundary, two changes can occur: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8" name="Google Shape;348;p44"/>
          <p:cNvSpPr txBox="1"/>
          <p:nvPr/>
        </p:nvSpPr>
        <p:spPr>
          <a:xfrm>
            <a:off x="298800" y="1705625"/>
            <a:ext cx="5187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If it is a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fixed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boundary, the wave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reflects</a:t>
            </a:r>
            <a:r>
              <a:rPr b="1" i="1" lang="en" sz="20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changing direction </a:t>
            </a:r>
            <a:r>
              <a:rPr i="1"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and is also inverted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9" name="Google Shape;349;p44"/>
          <p:cNvPicPr preferRelativeResize="0"/>
          <p:nvPr/>
        </p:nvPicPr>
        <p:blipFill rotWithShape="1">
          <a:blip r:embed="rId3">
            <a:alphaModFix/>
          </a:blip>
          <a:srcRect b="0" l="49896" r="-1634" t="0"/>
          <a:stretch/>
        </p:blipFill>
        <p:spPr>
          <a:xfrm>
            <a:off x="6248400" y="1549125"/>
            <a:ext cx="2412850" cy="33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Standing Waves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355" name="Google Shape;355;p45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45"/>
          <p:cNvSpPr txBox="1"/>
          <p:nvPr/>
        </p:nvSpPr>
        <p:spPr>
          <a:xfrm>
            <a:off x="298800" y="1132717"/>
            <a:ext cx="848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If a medium is vibrated at exactly the right frequency, a standing wave can be formed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298800" y="2010425"/>
            <a:ext cx="848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 standing wave is a wave that appears to stand motionless due to alternating regions of constructive and destructive interference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8" name="Google Shape;358;p45"/>
          <p:cNvSpPr txBox="1"/>
          <p:nvPr/>
        </p:nvSpPr>
        <p:spPr>
          <a:xfrm>
            <a:off x="323950" y="3088550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Nodes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are points of complete destructive interference (displacement = 0)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9" name="Google Shape;359;p45"/>
          <p:cNvSpPr txBox="1"/>
          <p:nvPr/>
        </p:nvSpPr>
        <p:spPr>
          <a:xfrm>
            <a:off x="323950" y="3621950"/>
            <a:ext cx="848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Antinodes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are points of largest amplitude, caused by perfectly aligned constructive interference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Standing Waves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365" name="Google Shape;365;p46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46"/>
          <p:cNvSpPr txBox="1"/>
          <p:nvPr/>
        </p:nvSpPr>
        <p:spPr>
          <a:xfrm>
            <a:off x="323950" y="1259750"/>
            <a:ext cx="5919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Nodes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are points of complete destructive interference (displacement = 0)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7" name="Google Shape;367;p46"/>
          <p:cNvSpPr txBox="1"/>
          <p:nvPr/>
        </p:nvSpPr>
        <p:spPr>
          <a:xfrm>
            <a:off x="323950" y="2174150"/>
            <a:ext cx="5919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Antinodes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are points of largest amplitude, caused by perfectly aligned constructive interference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8" name="Google Shape;3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648" y="1018800"/>
            <a:ext cx="2546103" cy="38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6"/>
          <p:cNvSpPr txBox="1"/>
          <p:nvPr/>
        </p:nvSpPr>
        <p:spPr>
          <a:xfrm>
            <a:off x="400150" y="3088550"/>
            <a:ext cx="5919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Only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certain frequencies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(and therefore wavelengths) produce standing waves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Standing Waves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375" name="Google Shape;375;p47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47"/>
          <p:cNvSpPr txBox="1"/>
          <p:nvPr/>
        </p:nvSpPr>
        <p:spPr>
          <a:xfrm>
            <a:off x="323950" y="1183550"/>
            <a:ext cx="5919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Only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certain frequencies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(and therefore wavelengths) produce standing waves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7" name="Google Shape;3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350" y="1171200"/>
            <a:ext cx="2519450" cy="353811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 txBox="1"/>
          <p:nvPr/>
        </p:nvSpPr>
        <p:spPr>
          <a:xfrm>
            <a:off x="400150" y="2097950"/>
            <a:ext cx="5919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For any given wave of period </a:t>
            </a:r>
            <a:r>
              <a:rPr i="1"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four standing waves can exist: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{&quot;id&quot;:&quot;2&quot;,&quot;aid&quot;:null,&quot;type&quot;:&quot;lalign*&quot;,&quot;font&quot;:{&quot;family&quot;:&quot;Arial&quot;,&quot;color&quot;:&quot;#000000&quot;,&quot;size&quot;:12},&quot;code&quot;:&quot;\\begin{lalign*}\n&amp;{t=\\frac{1}{8}T}\\\\\n&amp;{t=\\frac{1}{4}T}\\\\\n&amp;{t=\\frac{3}{8}T}\\\\\n&amp;{t=\\frac{1}{2}T}\t\n\\end{lalign*}&quot;,&quot;backgroundColor&quot;:&quot;#FFFFFF&quot;,&quot;ts&quot;:1715018757827,&quot;cs&quot;:&quot;imdt9W1Df6ABRTdxWT2XXA==&quot;,&quot;size&quot;:{&quot;width&quot;:62.333333333333336,&quot;height&quot;:170}}" id="379" name="Google Shape;3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2876550"/>
            <a:ext cx="751225" cy="20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8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The Scales of Things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385" name="Google Shape;385;p48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6" name="Google Shape;3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095000"/>
            <a:ext cx="5668732" cy="3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9"/>
          <p:cNvSpPr txBox="1"/>
          <p:nvPr>
            <p:ph type="title"/>
          </p:nvPr>
        </p:nvSpPr>
        <p:spPr>
          <a:xfrm>
            <a:off x="311700" y="403200"/>
            <a:ext cx="84582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 | A pendulum clock</a:t>
            </a:r>
            <a:endParaRPr/>
          </a:p>
        </p:txBody>
      </p:sp>
      <p:cxnSp>
        <p:nvCxnSpPr>
          <p:cNvPr id="392" name="Google Shape;392;p49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49"/>
          <p:cNvSpPr txBox="1"/>
          <p:nvPr/>
        </p:nvSpPr>
        <p:spPr>
          <a:xfrm>
            <a:off x="400200" y="933675"/>
            <a:ext cx="848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 pendulum clock is being designed to have a period of exactly 1.0 s. How long should the pendulum be?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 txBox="1"/>
          <p:nvPr>
            <p:ph type="title"/>
          </p:nvPr>
        </p:nvSpPr>
        <p:spPr>
          <a:xfrm>
            <a:off x="311700" y="403200"/>
            <a:ext cx="84582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 | Suspension on a car</a:t>
            </a:r>
            <a:endParaRPr/>
          </a:p>
        </p:txBody>
      </p:sp>
      <p:cxnSp>
        <p:nvCxnSpPr>
          <p:cNvPr id="399" name="Google Shape;399;p50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50"/>
          <p:cNvSpPr txBox="1"/>
          <p:nvPr/>
        </p:nvSpPr>
        <p:spPr>
          <a:xfrm>
            <a:off x="400200" y="933675"/>
            <a:ext cx="8484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body of a 1 275 kg car is supported on a frame by four springs. Two people riding in the car have a combined mass of 153 kg. When driven over a pothole in the road, the frame vibrates with a period of 0.840 s. For the first few seconds, the vibration approximates SHM. Find the spring constant of the suspension springs.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 txBox="1"/>
          <p:nvPr>
            <p:ph type="title"/>
          </p:nvPr>
        </p:nvSpPr>
        <p:spPr>
          <a:xfrm>
            <a:off x="311700" y="403200"/>
            <a:ext cx="84582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3 | A piano string</a:t>
            </a:r>
            <a:endParaRPr/>
          </a:p>
        </p:txBody>
      </p:sp>
      <p:cxnSp>
        <p:nvCxnSpPr>
          <p:cNvPr id="406" name="Google Shape;406;p51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51"/>
          <p:cNvSpPr txBox="1"/>
          <p:nvPr/>
        </p:nvSpPr>
        <p:spPr>
          <a:xfrm>
            <a:off x="400200" y="933675"/>
            <a:ext cx="8484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 piano string tuned to middle C vibrates with a frequency of 262 Hz. Assuming the speed of sound in air is 343 m/s, find the wavelength of the sound waves produced by the string.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Simple Harmonic Motion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76" name="Google Shape;76;p16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6"/>
          <p:cNvSpPr txBox="1"/>
          <p:nvPr/>
        </p:nvSpPr>
        <p:spPr>
          <a:xfrm>
            <a:off x="343000" y="933675"/>
            <a:ext cx="8484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An oscillating or vibrating object undergoes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simple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harmonic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motion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(SHM)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if the restoring force is proportional to the (negative of) its displacement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(Hooke’s Law)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{&quot;code&quot;:&quot;$F=-k\\cdot x$&quot;,&quot;id&quot;:&quot;1&quot;,&quot;backgroundColor&quot;:&quot;#FFFFFF&quot;,&quot;type&quot;:&quot;$&quot;,&quot;aid&quot;:null,&quot;font&quot;:{&quot;size&quot;:20,&quot;family&quot;:&quot;Arial&quot;,&quot;color&quot;:&quot;#000000&quot;},&quot;ts&quot;:1714938946666,&quot;cs&quot;:&quot;/q5b/1t9aLjPwrG8QspfTQ==&quot;,&quot;size&quot;:{&quot;width&quot;:143.83333333333334,&quot;height&quot;:22.166666666666668}}"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144" y="2343159"/>
            <a:ext cx="1370013" cy="21113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400150" y="2843600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i="1"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Spring force = - (spring constant x displacement)</a:t>
            </a:r>
            <a:endParaRPr b="1" i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400150" y="3336200"/>
            <a:ext cx="848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Hooke’s Law accurately describes springs, but other oscillating solids as well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Properties of Oscillations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86" name="Google Shape;86;p17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7"/>
          <p:cNvSpPr txBox="1"/>
          <p:nvPr/>
        </p:nvSpPr>
        <p:spPr>
          <a:xfrm>
            <a:off x="343000" y="933675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Oscillations can be described by three properties: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43000" y="3367650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Amplitude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 (A) -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maximum displacement from equilibrium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43000" y="3753700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Period (</a:t>
            </a:r>
            <a:r>
              <a:rPr b="1" i="1" lang="en" sz="2000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) -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time required to complete one full cycle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43000" y="4139750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Frequency (</a:t>
            </a:r>
            <a:r>
              <a:rPr b="1" i="1" lang="en" sz="2000"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b="1" i="1" lang="en" sz="20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number of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cycles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per second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1" name="Google Shape;91;p17" title="Wave Frequency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1428742"/>
            <a:ext cx="474345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Frequency and Period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97" name="Google Shape;97;p18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8"/>
          <p:cNvSpPr txBox="1"/>
          <p:nvPr/>
        </p:nvSpPr>
        <p:spPr>
          <a:xfrm>
            <a:off x="343000" y="933675"/>
            <a:ext cx="848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unit of frequency is the Hz or s</a:t>
            </a:r>
            <a:r>
              <a:rPr baseline="30000"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-1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and represents the number of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cycles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that occur each second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343000" y="1772500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Period (</a:t>
            </a:r>
            <a:r>
              <a:rPr b="1" i="1" lang="en" sz="2000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) -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time required to complete one full cycle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343000" y="2310950"/>
            <a:ext cx="84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Frequency (</a:t>
            </a:r>
            <a:r>
              <a:rPr b="1" i="1" lang="en" sz="2000"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b="1" i="1" lang="en" sz="20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number of cycles per second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{&quot;backgroundColorModified&quot;:false,&quot;font&quot;:{&quot;color&quot;:&quot;#000000&quot;,&quot;size&quot;:12,&quot;family&quot;:&quot;Spectral;300&quot;},&quot;code&quot;:&quot;$$f=\\frac{1}{T}\\,or\\,T=\\frac{1}{f}$$&quot;,&quot;id&quot;:&quot;9&quot;,&quot;type&quot;:&quot;$$&quot;,&quot;aid&quot;:null,&quot;backgroundColor&quot;:&quot;#ffffff&quot;,&quot;ts&quot;:1714751646318,&quot;cs&quot;:&quot;xE5DRLxgDeIeVmAOXsZbQA==&quot;,&quot;size&quot;:{&quot;width&quot;:116,&quot;height&quot;:36}}"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000" y="3380475"/>
            <a:ext cx="2245175" cy="6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Frequency and Period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07" name="Google Shape;107;p19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9"/>
          <p:cNvSpPr txBox="1"/>
          <p:nvPr/>
        </p:nvSpPr>
        <p:spPr>
          <a:xfrm>
            <a:off x="238013" y="933675"/>
            <a:ext cx="4659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period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of oscillation for a mass </a:t>
            </a:r>
            <a:r>
              <a:rPr i="1"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m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on the end of a spring with spring constant </a:t>
            </a:r>
            <a:r>
              <a:rPr i="1"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k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is: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{&quot;backgroundColor&quot;:&quot;#ffffff&quot;,&quot;id&quot;:&quot;2&quot;,&quot;backgroundColorModified&quot;:false,&quot;aid&quot;:null,&quot;font&quot;:{&quot;color&quot;:&quot;#000000&quot;,&quot;size&quot;:27,&quot;family&quot;:&quot;Spectral;300&quot;},&quot;code&quot;:&quot;$$T=2\\pi{\\sqrt[]{\\frac{m}{k}}}$$&quot;,&quot;type&quot;:&quot;$$&quot;,&quot;ts&quot;:1714939445351,&quot;cs&quot;:&quot;PElsW8b/9ZYi4epAz+3+Qw==&quot;,&quot;size&quot;:{&quot;width&quot;:200.55400944881887,&quot;height&quot;:88.88189055118112}}"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775" y="2119425"/>
            <a:ext cx="1910277" cy="8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238013" y="2996000"/>
            <a:ext cx="5449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 is the period of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time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for the mass to complete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one cycle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of movement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750" y="1075625"/>
            <a:ext cx="2985350" cy="387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Frequency and Period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17" name="Google Shape;117;p20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0"/>
          <p:cNvSpPr txBox="1"/>
          <p:nvPr/>
        </p:nvSpPr>
        <p:spPr>
          <a:xfrm>
            <a:off x="238013" y="933675"/>
            <a:ext cx="4659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Strange though it seems, the period is not dependent on amplitude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{&quot;backgroundColor&quot;:&quot;#ffffff&quot;,&quot;id&quot;:&quot;2&quot;,&quot;backgroundColorModified&quot;:false,&quot;aid&quot;:null,&quot;font&quot;:{&quot;color&quot;:&quot;#000000&quot;,&quot;size&quot;:27,&quot;family&quot;:&quot;Spectral;300&quot;},&quot;code&quot;:&quot;$$T=2\\pi{\\sqrt[]{\\frac{m}{k}}}$$&quot;,&quot;type&quot;:&quot;$$&quot;,&quot;ts&quot;:1714939445351,&quot;cs&quot;:&quot;PElsW8b/9ZYi4epAz+3+Qw==&quot;,&quot;size&quot;:{&quot;width&quot;:200.55400944881887,&quot;height&quot;:88.88189055118112}}"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775" y="2119425"/>
            <a:ext cx="1910277" cy="8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238013" y="3300800"/>
            <a:ext cx="5449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Displacing a spring farther increases its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velocity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and therefore the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period </a:t>
            </a: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is kept </a:t>
            </a: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constant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750" y="1075625"/>
            <a:ext cx="2985350" cy="387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03200"/>
            <a:ext cx="845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Transformation in SHM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27" name="Google Shape;127;p21"/>
          <p:cNvCxnSpPr/>
          <p:nvPr/>
        </p:nvCxnSpPr>
        <p:spPr>
          <a:xfrm flipH="1" rot="10800000">
            <a:off x="400150" y="925275"/>
            <a:ext cx="8369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21"/>
          <p:cNvSpPr txBox="1"/>
          <p:nvPr/>
        </p:nvSpPr>
        <p:spPr>
          <a:xfrm>
            <a:off x="343000" y="933675"/>
            <a:ext cx="848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During simple harmonic motion, the total energy of the system is conserved but its is continually changing from kinetic to potential (and back)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{&quot;font&quot;:{&quot;family&quot;:&quot;Spectral;300&quot;,&quot;size&quot;:35,&quot;color&quot;:&quot;#000000&quot;},&quot;type&quot;:&quot;$$&quot;,&quot;code&quot;:&quot;$$E=\\frac{1}{2}mv^{2}+\\frac{1}{2}kx^{2}$$&quot;,&quot;backgroundColor&quot;:&quot;#ffffff&quot;,&quot;aid&quot;:null,&quot;backgroundColorModified&quot;:false,&quot;id&quot;:&quot;3&quot;,&quot;ts&quot;:1714939520965,&quot;cs&quot;:&quot;Q6GbAFiLA3nB+LDYAEhawA==&quot;,&quot;size&quot;:{&quot;width&quot;:399.3648307086614,&quot;height&quot;:94.66404619422576}}"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325" y="2138425"/>
            <a:ext cx="3803950" cy="9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